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5"/>
  </p:notesMasterIdLst>
  <p:handoutMasterIdLst>
    <p:handoutMasterId r:id="rId6"/>
  </p:handoutMasterIdLst>
  <p:sldIdLst>
    <p:sldId id="463" r:id="rId3"/>
    <p:sldId id="464" r:id="rId4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7"/>
    <a:srgbClr val="00B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howGuides="1">
      <p:cViewPr varScale="1">
        <p:scale>
          <a:sx n="120" d="100"/>
          <a:sy n="12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9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Auswertung!$A$46</c:f>
              <c:strCache>
                <c:ptCount val="1"/>
                <c:pt idx="0">
                  <c:v>Feb 20</c:v>
                </c:pt>
              </c:strCache>
            </c:strRef>
          </c:tx>
          <c:spPr>
            <a:solidFill>
              <a:srgbClr val="009547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Auswertung!$B$44:$C$44</c:f>
              <c:strCache>
                <c:ptCount val="2"/>
                <c:pt idx="0">
                  <c:v>PC</c:v>
                </c:pt>
                <c:pt idx="1">
                  <c:v>Handy/Tablet</c:v>
                </c:pt>
              </c:strCache>
            </c:strRef>
          </c:cat>
          <c:val>
            <c:numRef>
              <c:f>Auswertung!$B$46:$C$46</c:f>
              <c:numCache>
                <c:formatCode>_-* #,##0_-;\-* #,##0_-;_-* "-"??_-;_-@_-</c:formatCode>
                <c:ptCount val="2"/>
                <c:pt idx="0">
                  <c:v>10484482687</c:v>
                </c:pt>
                <c:pt idx="1">
                  <c:v>31964531359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A-463A-8E60-0772D907B47F}"/>
            </c:ext>
          </c:extLst>
        </c:ser>
        <c:ser>
          <c:idx val="1"/>
          <c:order val="1"/>
          <c:tx>
            <c:strRef>
              <c:f>Auswertung!$A$47</c:f>
              <c:strCache>
                <c:ptCount val="1"/>
                <c:pt idx="0">
                  <c:v>Mrz 20</c:v>
                </c:pt>
              </c:strCache>
            </c:strRef>
          </c:tx>
          <c:spPr>
            <a:solidFill>
              <a:srgbClr val="00BC5A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Auswertung!$B$44:$C$44</c:f>
              <c:strCache>
                <c:ptCount val="2"/>
                <c:pt idx="0">
                  <c:v>PC</c:v>
                </c:pt>
                <c:pt idx="1">
                  <c:v>Handy/Tablet</c:v>
                </c:pt>
              </c:strCache>
            </c:strRef>
          </c:cat>
          <c:val>
            <c:numRef>
              <c:f>Auswertung!$B$47:$C$47</c:f>
              <c:numCache>
                <c:formatCode>_-* #,##0_-;\-* #,##0_-;_-* "-"??_-;_-@_-</c:formatCode>
                <c:ptCount val="2"/>
                <c:pt idx="0">
                  <c:v>11535241036</c:v>
                </c:pt>
                <c:pt idx="1">
                  <c:v>36817401260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A-463A-8E60-0772D907B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5488975"/>
        <c:axId val="491901647"/>
      </c:barChart>
      <c:catAx>
        <c:axId val="665488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91901647"/>
        <c:crosses val="autoZero"/>
        <c:auto val="1"/>
        <c:lblAlgn val="ctr"/>
        <c:lblOffset val="100"/>
        <c:noMultiLvlLbl val="0"/>
      </c:catAx>
      <c:valAx>
        <c:axId val="491901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65488975"/>
        <c:crosses val="autoZero"/>
        <c:crossBetween val="between"/>
        <c:majorUnit val="10000000000"/>
        <c:dispUnits>
          <c:builtInUnit val="billions"/>
          <c:dispUnitsLbl>
            <c:layout>
              <c:manualLayout>
                <c:xMode val="edge"/>
                <c:yMode val="edge"/>
                <c:x val="0.42986848808952977"/>
                <c:y val="0.88915897328939375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de-DE" dirty="0"/>
                    <a:t>in Milliarden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414442303113"/>
          <c:y val="0.5773069725786506"/>
          <c:w val="0.11712867196934637"/>
          <c:h val="0.1813191805327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Auswertung!$A$51</c:f>
              <c:strCache>
                <c:ptCount val="1"/>
                <c:pt idx="0">
                  <c:v>Feb 20</c:v>
                </c:pt>
              </c:strCache>
            </c:strRef>
          </c:tx>
          <c:spPr>
            <a:solidFill>
              <a:srgbClr val="009547"/>
            </a:solidFill>
            <a:ln>
              <a:solidFill>
                <a:srgbClr val="009547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Auswertung!$B$49:$C$49</c:f>
              <c:strCache>
                <c:ptCount val="2"/>
                <c:pt idx="0">
                  <c:v>PC</c:v>
                </c:pt>
                <c:pt idx="1">
                  <c:v>Handy/ Tablet</c:v>
                </c:pt>
              </c:strCache>
            </c:strRef>
          </c:cat>
          <c:val>
            <c:numRef>
              <c:f>Auswertung!$B$51:$C$51</c:f>
              <c:numCache>
                <c:formatCode>_-* #,##0_-;\-* #,##0_-;_-* "-"??_-;_-@_-</c:formatCode>
                <c:ptCount val="2"/>
                <c:pt idx="0">
                  <c:v>2431541007</c:v>
                </c:pt>
                <c:pt idx="1">
                  <c:v>5304568699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0-41FC-8D38-1D0B15A2BCBA}"/>
            </c:ext>
          </c:extLst>
        </c:ser>
        <c:ser>
          <c:idx val="1"/>
          <c:order val="1"/>
          <c:tx>
            <c:strRef>
              <c:f>Auswertung!$A$52</c:f>
              <c:strCache>
                <c:ptCount val="1"/>
                <c:pt idx="0">
                  <c:v>Mrz 20</c:v>
                </c:pt>
              </c:strCache>
            </c:strRef>
          </c:tx>
          <c:spPr>
            <a:solidFill>
              <a:srgbClr val="00BC5A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Auswertung!$B$49:$C$49</c:f>
              <c:strCache>
                <c:ptCount val="2"/>
                <c:pt idx="0">
                  <c:v>PC</c:v>
                </c:pt>
                <c:pt idx="1">
                  <c:v>Handy/ Tablet</c:v>
                </c:pt>
              </c:strCache>
            </c:strRef>
          </c:cat>
          <c:val>
            <c:numRef>
              <c:f>Auswertung!$B$52:$C$52</c:f>
              <c:numCache>
                <c:formatCode>_-* #,##0_-;\-* #,##0_-;_-* "-"??_-;_-@_-</c:formatCode>
                <c:ptCount val="2"/>
                <c:pt idx="0">
                  <c:v>3071369350</c:v>
                </c:pt>
                <c:pt idx="1">
                  <c:v>7127249300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0-41FC-8D38-1D0B15A2B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667135"/>
        <c:axId val="646343119"/>
      </c:barChart>
      <c:catAx>
        <c:axId val="63466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46343119"/>
        <c:crosses val="autoZero"/>
        <c:auto val="1"/>
        <c:lblAlgn val="ctr"/>
        <c:lblOffset val="100"/>
        <c:noMultiLvlLbl val="0"/>
      </c:catAx>
      <c:valAx>
        <c:axId val="64634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4667135"/>
        <c:crosses val="autoZero"/>
        <c:crossBetween val="between"/>
        <c:majorUnit val="2000000000"/>
        <c:dispUnits>
          <c:builtInUnit val="billions"/>
          <c:dispUnitsLbl>
            <c:layout>
              <c:manualLayout>
                <c:xMode val="edge"/>
                <c:yMode val="edge"/>
                <c:x val="0.42557274078514717"/>
                <c:y val="0.88915902289863136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de-DE" dirty="0"/>
                    <a:t>in Milliarden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69312116595073"/>
          <c:y val="0.5488863984044986"/>
          <c:w val="0.11448180326506571"/>
          <c:h val="0.18131909937957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39903518411952"/>
          <c:y val="0.10120017528916539"/>
          <c:w val="0.74364769426162924"/>
          <c:h val="0.77661021203405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547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Auswertung!$O$6:$O$7</c:f>
              <c:strCache>
                <c:ptCount val="2"/>
                <c:pt idx="0">
                  <c:v>Februar 2020</c:v>
                </c:pt>
                <c:pt idx="1">
                  <c:v>März 2020</c:v>
                </c:pt>
              </c:strCache>
            </c:strRef>
          </c:cat>
          <c:val>
            <c:numRef>
              <c:f>Auswertung!$P$6:$P$7</c:f>
              <c:numCache>
                <c:formatCode>#,##0</c:formatCode>
                <c:ptCount val="2"/>
                <c:pt idx="0">
                  <c:v>8725321507</c:v>
                </c:pt>
                <c:pt idx="1">
                  <c:v>11400663048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E-43AC-AB71-ACD9E774C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371359"/>
        <c:axId val="471339103"/>
      </c:barChart>
      <c:catAx>
        <c:axId val="469371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71339103"/>
        <c:crosses val="autoZero"/>
        <c:auto val="1"/>
        <c:lblAlgn val="ctr"/>
        <c:lblOffset val="100"/>
        <c:noMultiLvlLbl val="0"/>
      </c:catAx>
      <c:valAx>
        <c:axId val="4713391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9371359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10497647281657453"/>
                <c:y val="0.3495835562008099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de-DE" dirty="0"/>
                    <a:t>in Milliarden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5165692007796"/>
          <c:y val="0.10773231588860707"/>
          <c:w val="0.7610126705653022"/>
          <c:h val="0.77339309346641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547"/>
            </a:solidFill>
            <a:ln>
              <a:noFill/>
            </a:ln>
            <a:effectLst/>
          </c:spPr>
          <c:invertIfNegative val="0"/>
          <c:cat>
            <c:strRef>
              <c:f>Auswertung!$O$9:$O$10</c:f>
              <c:strCache>
                <c:ptCount val="2"/>
                <c:pt idx="0">
                  <c:v>Februar 2020</c:v>
                </c:pt>
                <c:pt idx="1">
                  <c:v>März 2020</c:v>
                </c:pt>
              </c:strCache>
            </c:strRef>
          </c:cat>
          <c:val>
            <c:numRef>
              <c:f>Auswertung!$P$9:$P$10</c:f>
              <c:numCache>
                <c:formatCode>@</c:formatCode>
                <c:ptCount val="2"/>
                <c:pt idx="0">
                  <c:v>49742602528</c:v>
                </c:pt>
                <c:pt idx="1">
                  <c:v>57338006453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1-4186-AE77-07B69E7FB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371359"/>
        <c:axId val="471339103"/>
      </c:barChart>
      <c:catAx>
        <c:axId val="469371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71339103"/>
        <c:crosses val="autoZero"/>
        <c:auto val="1"/>
        <c:lblAlgn val="ctr"/>
        <c:lblOffset val="100"/>
        <c:noMultiLvlLbl val="0"/>
      </c:catAx>
      <c:valAx>
        <c:axId val="4713391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9371359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7.2488250509480434E-2"/>
                <c:y val="0.3899801576277664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de-DE" dirty="0"/>
                    <a:t>in Milliarden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</cdr:x>
      <cdr:y>0.20539</cdr:y>
    </cdr:from>
    <cdr:to>
      <cdr:x>0.46469</cdr:x>
      <cdr:y>0.30594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7FE67B50-CEC2-46A6-AB66-1CB523E7C357}"/>
            </a:ext>
          </a:extLst>
        </cdr:cNvPr>
        <cdr:cNvSpPr txBox="1"/>
      </cdr:nvSpPr>
      <cdr:spPr>
        <a:xfrm xmlns:a="http://schemas.openxmlformats.org/drawingml/2006/main">
          <a:off x="1373102" y="428092"/>
          <a:ext cx="471036" cy="20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b="1" dirty="0">
              <a:latin typeface="Arial" panose="020B0604020202020204" pitchFamily="34" charset="0"/>
              <a:cs typeface="Arial" panose="020B0604020202020204" pitchFamily="34" charset="0"/>
            </a:rPr>
            <a:t>49,74</a:t>
          </a:r>
        </a:p>
      </cdr:txBody>
    </cdr:sp>
  </cdr:relSizeAnchor>
  <cdr:relSizeAnchor xmlns:cdr="http://schemas.openxmlformats.org/drawingml/2006/chartDrawing">
    <cdr:from>
      <cdr:x>0.73773</cdr:x>
      <cdr:y>0.13629</cdr:y>
    </cdr:from>
    <cdr:to>
      <cdr:x>0.87219</cdr:x>
      <cdr:y>0.23636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26532A27-7654-4496-9797-3FD1EDFA22D5}"/>
            </a:ext>
          </a:extLst>
        </cdr:cNvPr>
        <cdr:cNvSpPr txBox="1"/>
      </cdr:nvSpPr>
      <cdr:spPr>
        <a:xfrm xmlns:a="http://schemas.openxmlformats.org/drawingml/2006/main">
          <a:off x="2927723" y="284076"/>
          <a:ext cx="533609" cy="208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b="1" dirty="0">
              <a:latin typeface="Arial" panose="020B0604020202020204" pitchFamily="34" charset="0"/>
              <a:cs typeface="Arial" panose="020B0604020202020204" pitchFamily="34" charset="0"/>
            </a:rPr>
            <a:t>57,34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6C1FB06-689A-4B03-BC2D-D12721292B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A83BC-A27C-4A8F-930F-E561628317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B8CA-509E-476B-B463-D935DDE5894B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EC3A4-F820-4F69-99F7-4DD39A415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E1635D-7B5A-45AC-B5CB-7A61A24E2E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D4B8-F1D2-4BE0-9DE3-D9681AE09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6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89BB9-F5B6-4684-9103-390732BE20A4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7CFDC-8126-4855-AA78-BEC1DF0742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38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Gesa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96855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Picture 5" descr="X:\IVW-Präsentation\newsletterelemente\media_gesamt_o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r="58253"/>
          <a:stretch/>
        </p:blipFill>
        <p:spPr bwMode="auto">
          <a:xfrm>
            <a:off x="107504" y="5963694"/>
            <a:ext cx="1131744" cy="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Paid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727032" y="6309320"/>
            <a:ext cx="1066800" cy="365125"/>
          </a:xfrm>
          <a:prstGeom prst="rect">
            <a:avLst/>
          </a:prstGeom>
        </p:spPr>
        <p:txBody>
          <a:bodyPr/>
          <a:lstStyle/>
          <a:p>
            <a:fld id="{876207DF-EAC7-42D6-84C8-B7C14237CC0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96855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Picture 5" descr="X:\IVW-Präsentation\newsletterelemente\media_gesamt_o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6" t="-3144" r="40047" b="3144"/>
          <a:stretch/>
        </p:blipFill>
        <p:spPr bwMode="auto">
          <a:xfrm>
            <a:off x="107504" y="6012000"/>
            <a:ext cx="82654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0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F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727032" y="6309320"/>
            <a:ext cx="1066800" cy="365125"/>
          </a:xfrm>
          <a:prstGeom prst="rect">
            <a:avLst/>
          </a:prstGeom>
        </p:spPr>
        <p:txBody>
          <a:bodyPr/>
          <a:lstStyle/>
          <a:p>
            <a:fld id="{876207DF-EAC7-42D6-84C8-B7C14237CC0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96855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Picture 5" descr="X:\IVW-Präsentation\newsletterelemente\media_gesamt_o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6" t="-1565" r="17677" b="1565"/>
          <a:stretch/>
        </p:blipFill>
        <p:spPr bwMode="auto">
          <a:xfrm>
            <a:off x="55880" y="5963694"/>
            <a:ext cx="1131744" cy="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3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K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727032" y="6309320"/>
            <a:ext cx="1066800" cy="365125"/>
          </a:xfrm>
          <a:prstGeom prst="rect">
            <a:avLst/>
          </a:prstGeom>
        </p:spPr>
        <p:txBody>
          <a:bodyPr/>
          <a:lstStyle/>
          <a:p>
            <a:fld id="{876207DF-EAC7-42D6-84C8-B7C14237CC0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96855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Picture 5" descr="X:\IVW-Präsentation\newsletterelemente\media_gesamt_o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6" r="-6033"/>
          <a:stretch/>
        </p:blipFill>
        <p:spPr bwMode="auto">
          <a:xfrm>
            <a:off x="35496" y="5963694"/>
            <a:ext cx="1131744" cy="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0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3351" r="3947" b="11167"/>
          <a:stretch/>
        </p:blipFill>
        <p:spPr>
          <a:xfrm>
            <a:off x="-11073" y="-27356"/>
            <a:ext cx="9156213" cy="6885355"/>
          </a:xfrm>
          <a:prstGeom prst="rect">
            <a:avLst/>
          </a:prstGeom>
        </p:spPr>
      </p:pic>
      <p:pic>
        <p:nvPicPr>
          <p:cNvPr id="21" name="Picture 2" descr="C:\Users\lawrenz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94255" cy="12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/>
          <p:cNvSpPr/>
          <p:nvPr userDrawn="1"/>
        </p:nvSpPr>
        <p:spPr>
          <a:xfrm>
            <a:off x="-11072" y="5517232"/>
            <a:ext cx="915621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-17180" y="5507503"/>
            <a:ext cx="9156211" cy="1161857"/>
          </a:xfrm>
          <a:prstGeom prst="rect">
            <a:avLst/>
          </a:prstGeom>
          <a:noFill/>
        </p:spPr>
        <p:txBody>
          <a:bodyPr wrap="square" lIns="7200" tIns="0" rIns="7200" bIns="0" rtlCol="0">
            <a:spAutoFit/>
          </a:bodyPr>
          <a:lstStyle/>
          <a:p>
            <a:pPr algn="just"/>
            <a:r>
              <a:rPr lang="de-DE" sz="950" spc="300" dirty="0">
                <a:solidFill>
                  <a:srgbClr val="D4D4D4"/>
                </a:solidFill>
              </a:rPr>
              <a:t>·Abonnement·App·Audio-Stream·Auslegestellen·Besucherfrequenzstaffel·Bild/Text·Bordexemplare·Branche·  </a:t>
            </a:r>
            <a:br>
              <a:rPr lang="de-DE" sz="950" spc="300" dirty="0">
                <a:solidFill>
                  <a:srgbClr val="D4D4D4"/>
                </a:solidFill>
              </a:rPr>
            </a:br>
            <a:r>
              <a:rPr lang="de-DE" sz="950" spc="300" dirty="0">
                <a:solidFill>
                  <a:srgbClr val="D4D4D4"/>
                </a:solidFill>
              </a:rPr>
              <a:t>Connected TV·Digitale Abo-Nutzuuungsrechte·Digitale Einzel-Nutzungsrechte·Druckauflage·Einzelverkauf·</a:t>
            </a:r>
            <a:br>
              <a:rPr lang="de-DE" sz="950" spc="300" dirty="0">
                <a:solidFill>
                  <a:srgbClr val="D4D4D4"/>
                </a:solidFill>
              </a:rPr>
            </a:br>
            <a:r>
              <a:rPr lang="de-DE" sz="950" spc="300" dirty="0">
                <a:solidFill>
                  <a:srgbClr val="D4D4D4"/>
                </a:solidFill>
              </a:rPr>
              <a:t>Empfängerdaten·ePaper·Erzeuger·Freistücke·Heftauflagen·Homepage·Jahresbesucheraufkommen·Kategorien·Kino·Lesezirkel·Leinwände·Merkmalsgruppen·Mitgliederstüüüücke·Mobile</a:t>
            </a:r>
            <a:r>
              <a:rPr lang="de-DE" sz="950" spc="-300" dirty="0">
                <a:solidFill>
                  <a:srgbClr val="D4D4D4"/>
                </a:solidFill>
              </a:rPr>
              <a:t> </a:t>
            </a:r>
            <a:r>
              <a:rPr lang="de-DE" sz="950" spc="300" dirty="0">
                <a:solidFill>
                  <a:srgbClr val="D4D4D4"/>
                </a:solidFill>
              </a:rPr>
              <a:t>Enable</a:t>
            </a:r>
            <a:r>
              <a:rPr lang="de-DE" sz="950" spc="-300" dirty="0">
                <a:solidFill>
                  <a:srgbClr val="D4D4D4"/>
                </a:solidFill>
              </a:rPr>
              <a:t>d </a:t>
            </a:r>
            <a:r>
              <a:rPr lang="de-DE" sz="950" spc="300" dirty="0">
                <a:solidFill>
                  <a:srgbClr val="D4D4D4"/>
                </a:solidFill>
              </a:rPr>
              <a:t>Websites·</a:t>
            </a:r>
            <a:r>
              <a:rPr lang="en-US" sz="950" spc="300" dirty="0">
                <a:solidFill>
                  <a:srgbClr val="D4D4D4"/>
                </a:solidFill>
              </a:rPr>
              <a:t>mobile Visit·</a:t>
            </a:r>
            <a:br>
              <a:rPr lang="en-US" sz="950" spc="300" dirty="0">
                <a:solidFill>
                  <a:srgbClr val="D4D4D4"/>
                </a:solidFill>
              </a:rPr>
            </a:br>
            <a:r>
              <a:rPr lang="en-US" sz="950" spc="300" dirty="0">
                <a:solidFill>
                  <a:srgbClr val="D4D4D4"/>
                </a:solidFill>
              </a:rPr>
              <a:t>Multi-Angebot·Online·PageImpression</a:t>
            </a:r>
            <a:r>
              <a:rPr lang="de-DE" sz="950" spc="300" dirty="0">
                <a:solidFill>
                  <a:srgbClr val="D4D4D4"/>
                </a:solidFill>
              </a:rPr>
              <a:t>·</a:t>
            </a:r>
            <a:r>
              <a:rPr lang="en-US" sz="950" spc="300" dirty="0">
                <a:solidFill>
                  <a:srgbClr val="D4D4D4"/>
                </a:solidFill>
              </a:rPr>
              <a:t>Paid</a:t>
            </a:r>
            <a:r>
              <a:rPr lang="de-DE" sz="950" spc="300" dirty="0">
                <a:solidFill>
                  <a:srgbClr val="D4D4D4"/>
                </a:solidFill>
              </a:rPr>
              <a:t>·Qualitätsreport·Remittenden·Single-Angebot·Sonstiger Verkauf</a:t>
            </a:r>
            <a:br>
              <a:rPr lang="de-DE" sz="950" spc="300" dirty="0">
                <a:solidFill>
                  <a:srgbClr val="D4D4D4"/>
                </a:solidFill>
              </a:rPr>
            </a:br>
            <a:r>
              <a:rPr lang="de-DE" sz="950" spc="300" dirty="0">
                <a:solidFill>
                  <a:srgbClr val="D4D4D4"/>
                </a:solidFill>
              </a:rPr>
              <a:t>Spiele· Supplement-Verkauf·tagesdurchschnittliches Nutzungsrecht·tatsächlich verbreitete Auflage·Thema·</a:t>
            </a:r>
            <a:br>
              <a:rPr lang="de-DE" sz="950" spc="300" dirty="0">
                <a:solidFill>
                  <a:srgbClr val="D4D4D4"/>
                </a:solidFill>
              </a:rPr>
            </a:br>
            <a:r>
              <a:rPr lang="de-DE" sz="950" spc="300" dirty="0">
                <a:solidFill>
                  <a:srgbClr val="D4D4D4"/>
                </a:solidFill>
              </a:rPr>
              <a:t>User-generierter-Content·Verbreitete</a:t>
            </a:r>
            <a:r>
              <a:rPr lang="de-DE" sz="950" spc="-300" dirty="0">
                <a:solidFill>
                  <a:srgbClr val="D4D4D4"/>
                </a:solidFill>
              </a:rPr>
              <a:t> </a:t>
            </a:r>
            <a:r>
              <a:rPr lang="de-DE" sz="950" spc="300" dirty="0">
                <a:solidFill>
                  <a:srgbClr val="D4D4D4"/>
                </a:solidFill>
              </a:rPr>
              <a:t>Auflage·Verkäuf</a:t>
            </a:r>
            <a:r>
              <a:rPr lang="de-DE" sz="950" spc="190" dirty="0">
                <a:solidFill>
                  <a:srgbClr val="D4D4D4"/>
                </a:solidFill>
              </a:rPr>
              <a:t>e</a:t>
            </a:r>
            <a:r>
              <a:rPr lang="de-DE" sz="950" spc="-300" dirty="0">
                <a:solidFill>
                  <a:srgbClr val="D4D4D4"/>
                </a:solidFill>
              </a:rPr>
              <a:t> </a:t>
            </a:r>
            <a:r>
              <a:rPr lang="de-DE" sz="950" spc="190" dirty="0">
                <a:solidFill>
                  <a:srgbClr val="D4D4D4"/>
                </a:solidFill>
              </a:rPr>
              <a:t>zur </a:t>
            </a:r>
            <a:r>
              <a:rPr lang="de-DE" sz="950" spc="300" dirty="0">
                <a:solidFill>
                  <a:srgbClr val="D4D4D4"/>
                </a:solidFill>
              </a:rPr>
              <a:t>Weitergabe·verkaufte Auflage·Video-Stream·Visit</a:t>
            </a:r>
            <a:br>
              <a:rPr lang="de-DE" sz="950" spc="300" dirty="0">
                <a:solidFill>
                  <a:srgbClr val="D4D4D4"/>
                </a:solidFill>
              </a:rPr>
            </a:br>
            <a:endParaRPr lang="de-DE" sz="900" spc="300" dirty="0">
              <a:solidFill>
                <a:srgbClr val="D4D4D4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3109972" y="6160948"/>
            <a:ext cx="3046204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DE" sz="1300" b="1" dirty="0">
                <a:solidFill>
                  <a:srgbClr val="00954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WISSEN, WAS ZÄHLT:  </a:t>
            </a:r>
            <a:r>
              <a:rPr lang="de-DE" sz="15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www.ivw.de</a:t>
            </a: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2835015" y="5623153"/>
            <a:ext cx="3465177" cy="476328"/>
            <a:chOff x="2791790" y="5597059"/>
            <a:chExt cx="3465177" cy="470143"/>
          </a:xfrm>
        </p:grpSpPr>
        <p:pic>
          <p:nvPicPr>
            <p:cNvPr id="26" name="Picture 2" descr="C:\Users\lawrenz\Desktop\icons\prin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790" y="5605694"/>
              <a:ext cx="567209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lawrenz\Desktop\icons\Digit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501" y="5617202"/>
              <a:ext cx="686511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:\Users\lawrenz\Desktop\icons\P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000" y="5607130"/>
              <a:ext cx="474107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C:\Users\lawrenz\Desktop\icons\Fun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63" y="5607130"/>
              <a:ext cx="73125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C:\Users\lawrenz\Desktop\icons\Kin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88" y="5597059"/>
              <a:ext cx="490179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itel 3"/>
          <p:cNvSpPr>
            <a:spLocks noGrp="1"/>
          </p:cNvSpPr>
          <p:nvPr>
            <p:ph type="ctrTitle"/>
          </p:nvPr>
        </p:nvSpPr>
        <p:spPr>
          <a:xfrm>
            <a:off x="1905814" y="332656"/>
            <a:ext cx="6338594" cy="16140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de-DE" sz="24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Informationsgemeinschaft zur Feststellung</a:t>
            </a:r>
            <a:br>
              <a:rPr lang="de-DE" sz="24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Verbreitung von Werbeträgern e.V.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7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V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nhaltsplatzhalter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" y="6123074"/>
            <a:ext cx="498531" cy="396000"/>
          </a:xfrm>
          <a:prstGeom prst="rect">
            <a:avLst/>
          </a:prstGeom>
        </p:spPr>
      </p:pic>
      <p:pic>
        <p:nvPicPr>
          <p:cNvPr id="13" name="Inhaltsplatzhalter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6123600"/>
            <a:ext cx="604604" cy="396000"/>
          </a:xfrm>
          <a:prstGeom prst="rect">
            <a:avLst/>
          </a:prstGeom>
        </p:spPr>
      </p:pic>
      <p:pic>
        <p:nvPicPr>
          <p:cNvPr id="14" name="Inhaltsplatzhalter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9" y="6123600"/>
            <a:ext cx="417214" cy="396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6123600"/>
            <a:ext cx="643500" cy="396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00" y="6123600"/>
            <a:ext cx="43135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" y="6123074"/>
            <a:ext cx="49853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nhaltsplatzhalter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6132944"/>
            <a:ext cx="59911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aid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9" y="6123600"/>
            <a:ext cx="41721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6132944"/>
            <a:ext cx="63765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K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360" y="1772816"/>
            <a:ext cx="8229600" cy="194421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2" descr="C:\Users\lawrenz\Desktop\wissenwaszähl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31897"/>
          <a:stretch/>
        </p:blipFill>
        <p:spPr bwMode="auto">
          <a:xfrm>
            <a:off x="7845225" y="404664"/>
            <a:ext cx="11912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00" y="6132944"/>
            <a:ext cx="42743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_IV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27032" y="6309320"/>
            <a:ext cx="1066800" cy="365125"/>
          </a:xfrm>
          <a:prstGeom prst="rect">
            <a:avLst/>
          </a:prstGeom>
        </p:spPr>
        <p:txBody>
          <a:bodyPr/>
          <a:lstStyle/>
          <a:p>
            <a:fld id="{876207DF-EAC7-42D6-84C8-B7C14237CC0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5" descr="X:\IVW-Präsentation\newsletterelemente\media_gesamt_o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" y="6122311"/>
            <a:ext cx="2999644" cy="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6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27032" y="6309320"/>
            <a:ext cx="1066800" cy="365125"/>
          </a:xfrm>
          <a:prstGeom prst="rect">
            <a:avLst/>
          </a:prstGeom>
        </p:spPr>
        <p:txBody>
          <a:bodyPr/>
          <a:lstStyle/>
          <a:p>
            <a:fld id="{876207DF-EAC7-42D6-84C8-B7C14237CC0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5" descr="X:\IVW-Präsentation\newsletterelemente\media_gesamt_o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0" r="81273"/>
          <a:stretch/>
        </p:blipFill>
        <p:spPr bwMode="auto">
          <a:xfrm>
            <a:off x="107504" y="5963694"/>
            <a:ext cx="1013630" cy="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9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18754" cy="643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0" algn="ctr" defTabSz="914400" rtl="0" eaLnBrk="1" latinLnBrk="0" hangingPunct="1">
              <a:defRPr lang="de-DE" sz="800" kern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07504" y="404664"/>
            <a:ext cx="8928992" cy="644908"/>
            <a:chOff x="107504" y="188640"/>
            <a:chExt cx="8928992" cy="644908"/>
          </a:xfrm>
        </p:grpSpPr>
        <p:pic>
          <p:nvPicPr>
            <p:cNvPr id="8" name="Picture 2" descr="C:\Users\lawrenz\Desktop\wissenwaszählt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r="31897" b="25366"/>
            <a:stretch/>
          </p:blipFill>
          <p:spPr bwMode="auto">
            <a:xfrm>
              <a:off x="7845225" y="188640"/>
              <a:ext cx="1191271" cy="64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Gerade Verbindung 8"/>
            <p:cNvCxnSpPr/>
            <p:nvPr/>
          </p:nvCxnSpPr>
          <p:spPr>
            <a:xfrm>
              <a:off x="107504" y="548680"/>
              <a:ext cx="8168450" cy="0"/>
            </a:xfrm>
            <a:prstGeom prst="line">
              <a:avLst/>
            </a:prstGeom>
            <a:ln w="15875">
              <a:solidFill>
                <a:srgbClr val="009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8604448" y="548680"/>
              <a:ext cx="432048" cy="0"/>
            </a:xfrm>
            <a:prstGeom prst="line">
              <a:avLst/>
            </a:prstGeom>
            <a:ln w="15875">
              <a:solidFill>
                <a:srgbClr val="009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Gerade Verbindung 10"/>
          <p:cNvCxnSpPr/>
          <p:nvPr userDrawn="1"/>
        </p:nvCxnSpPr>
        <p:spPr>
          <a:xfrm>
            <a:off x="103825" y="6323828"/>
            <a:ext cx="8932671" cy="0"/>
          </a:xfrm>
          <a:prstGeom prst="line">
            <a:avLst/>
          </a:prstGeom>
          <a:ln w="15875">
            <a:solidFill>
              <a:srgbClr val="009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61" r:id="rId9"/>
    <p:sldLayoutId id="2147483662" r:id="rId10"/>
    <p:sldLayoutId id="2147483663" r:id="rId11"/>
    <p:sldLayoutId id="2147483666" r:id="rId12"/>
    <p:sldLayoutId id="214748366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2400" b="1" kern="1200" dirty="0">
          <a:solidFill>
            <a:srgbClr val="00954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5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hyperlink" Target="http://ausweisung.ivw-online.d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microsoft.com/office/2007/relationships/hdphoto" Target="../media/hdphoto9.wdp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hyperlink" Target="http://ausweisung.ivw-online.de/" TargetMode="Externa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19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5B0CC-DFDE-490D-BA63-64491B81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IVW-Sonderauswertung zur Corona-Pandemie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82E419-AB46-40AB-BD98-F632A065629B}"/>
              </a:ext>
            </a:extLst>
          </p:cNvPr>
          <p:cNvSpPr txBox="1"/>
          <p:nvPr/>
        </p:nvSpPr>
        <p:spPr>
          <a:xfrm>
            <a:off x="1187624" y="6341234"/>
            <a:ext cx="7956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Quelle:  IVW  08.04.2020    |     Informationsgemeinschaft zur Feststellung der Verbreitung von Werbeträgern e. V.   |   </a:t>
            </a:r>
            <a:r>
              <a:rPr lang="de-DE" sz="9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http://ausweisung.ivw-online.de/</a:t>
            </a:r>
            <a:r>
              <a:rPr lang="de-DE" sz="9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28D9525-2AE0-48DB-9442-BCABC6AA3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16923"/>
              </p:ext>
            </p:extLst>
          </p:nvPr>
        </p:nvGraphicFramePr>
        <p:xfrm>
          <a:off x="4366577" y="3915718"/>
          <a:ext cx="4669463" cy="239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DD127DE-186B-4699-9A50-01D0EE9BF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758373"/>
              </p:ext>
            </p:extLst>
          </p:nvPr>
        </p:nvGraphicFramePr>
        <p:xfrm>
          <a:off x="4366577" y="1067273"/>
          <a:ext cx="4777423" cy="236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F1D14F4-3D50-42B7-ADCB-19A51E9DCE50}"/>
              </a:ext>
            </a:extLst>
          </p:cNvPr>
          <p:cNvCxnSpPr/>
          <p:nvPr/>
        </p:nvCxnSpPr>
        <p:spPr>
          <a:xfrm>
            <a:off x="179512" y="3573016"/>
            <a:ext cx="8784976" cy="0"/>
          </a:xfrm>
          <a:prstGeom prst="line">
            <a:avLst/>
          </a:prstGeom>
          <a:ln>
            <a:solidFill>
              <a:srgbClr val="0095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D4BBA2-4FDA-473F-82B0-C0320CE5523E}"/>
              </a:ext>
            </a:extLst>
          </p:cNvPr>
          <p:cNvGrpSpPr/>
          <p:nvPr/>
        </p:nvGrpSpPr>
        <p:grpSpPr>
          <a:xfrm>
            <a:off x="225862" y="1033687"/>
            <a:ext cx="4140715" cy="4987601"/>
            <a:chOff x="68995" y="1067273"/>
            <a:chExt cx="4297582" cy="4952990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DC9335D7-BAFA-46EC-997B-B77D65F4CA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8916300"/>
                </p:ext>
              </p:extLst>
            </p:nvPr>
          </p:nvGraphicFramePr>
          <p:xfrm>
            <a:off x="68995" y="1067273"/>
            <a:ext cx="4297582" cy="2198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C710DA16-254E-44D8-B883-694C99F26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8635081"/>
                </p:ext>
              </p:extLst>
            </p:nvPr>
          </p:nvGraphicFramePr>
          <p:xfrm>
            <a:off x="165224" y="3950450"/>
            <a:ext cx="4118902" cy="2069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B6DC8CB-CB1E-4755-8C65-4F378A1DC59E}"/>
              </a:ext>
            </a:extLst>
          </p:cNvPr>
          <p:cNvSpPr/>
          <p:nvPr/>
        </p:nvSpPr>
        <p:spPr>
          <a:xfrm rot="20046632">
            <a:off x="2354000" y="1397050"/>
            <a:ext cx="715448" cy="445723"/>
          </a:xfrm>
          <a:prstGeom prst="rightArrow">
            <a:avLst/>
          </a:prstGeom>
          <a:solidFill>
            <a:srgbClr val="00BC5A"/>
          </a:solidFill>
          <a:ln>
            <a:solidFill>
              <a:srgbClr val="009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+31 %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3707CB0B-C8D9-431A-BEF0-2F4233C82B56}"/>
              </a:ext>
            </a:extLst>
          </p:cNvPr>
          <p:cNvSpPr/>
          <p:nvPr/>
        </p:nvSpPr>
        <p:spPr>
          <a:xfrm rot="20652881">
            <a:off x="2355630" y="4205988"/>
            <a:ext cx="715448" cy="445723"/>
          </a:xfrm>
          <a:prstGeom prst="rightArrow">
            <a:avLst/>
          </a:prstGeom>
          <a:solidFill>
            <a:srgbClr val="00BC5A"/>
          </a:solidFill>
          <a:ln>
            <a:solidFill>
              <a:srgbClr val="009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+15 %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A8CEB6-0F4F-440C-9814-63E553D05B7D}"/>
              </a:ext>
            </a:extLst>
          </p:cNvPr>
          <p:cNvSpPr txBox="1"/>
          <p:nvPr/>
        </p:nvSpPr>
        <p:spPr>
          <a:xfrm>
            <a:off x="155338" y="836712"/>
            <a:ext cx="124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9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F1573DF-FD21-440E-9823-15010F9F2C83}"/>
              </a:ext>
            </a:extLst>
          </p:cNvPr>
          <p:cNvSpPr txBox="1"/>
          <p:nvPr/>
        </p:nvSpPr>
        <p:spPr>
          <a:xfrm>
            <a:off x="152629" y="3622126"/>
            <a:ext cx="207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9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PageImpressions</a:t>
            </a:r>
            <a:endParaRPr lang="de-DE" b="1" dirty="0">
              <a:solidFill>
                <a:srgbClr val="009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ED9FA3-A74B-49BB-BE73-3C979EE9BE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1" y="1057924"/>
            <a:ext cx="457200" cy="457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C314726-15EE-40CE-81F8-C3C4FAA72E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86" y="3907904"/>
            <a:ext cx="457200" cy="457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7A352E3-6242-441A-A52A-9346771FD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5" b="89381" l="3226" r="98015">
                        <a14:foregroundMark x1="58809" y1="88053" x2="58809" y2="88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84" y="2132856"/>
            <a:ext cx="1008415" cy="5655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CAF154F-8FF5-4FE3-A419-051743DA59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5" b="89381" l="3226" r="98015">
                        <a14:foregroundMark x1="58809" y1="88053" x2="58809" y2="88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5" y="5023727"/>
            <a:ext cx="1008415" cy="5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375A777-5CE7-4B98-87C8-DF51882C8BCA}"/>
              </a:ext>
            </a:extLst>
          </p:cNvPr>
          <p:cNvSpPr txBox="1"/>
          <p:nvPr/>
        </p:nvSpPr>
        <p:spPr>
          <a:xfrm>
            <a:off x="1187624" y="6341234"/>
            <a:ext cx="7956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Quelle:  IVW  08.04.2020    |     Informationsgemeinschaft zur Feststellung der Verbreitung von Werbeträgern e. V.   |   </a:t>
            </a:r>
            <a:r>
              <a:rPr lang="de-DE" sz="9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http://ausweisung.ivw-online.de/</a:t>
            </a:r>
            <a:r>
              <a:rPr lang="de-DE" sz="900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268A1D-F0DC-41A0-826A-0D5EE42E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818438" cy="644525"/>
          </a:xfrm>
        </p:spPr>
        <p:txBody>
          <a:bodyPr/>
          <a:lstStyle/>
          <a:p>
            <a:r>
              <a:rPr lang="de-DE" dirty="0"/>
              <a:t>IVW-Sonderauswertung zur Corona-Pandemie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7F8F50-33E9-4B18-9D2D-C9543F24BC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75" y="1522398"/>
            <a:ext cx="1032088" cy="1058328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4C8B74-DCED-4BF4-B935-A03D2A52B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8" b="97115" l="10000" r="90000">
                        <a14:foregroundMark x1="53222" y1="46538" x2="53222" y2="46538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2" y="3140968"/>
            <a:ext cx="1611847" cy="93129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BAAB72-AE2B-4E93-BF1B-3381AB08685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72" y="1467480"/>
            <a:ext cx="938408" cy="1116138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90F4D51-E471-4382-9D02-23D7D1420ED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75" y="3004477"/>
            <a:ext cx="1144835" cy="101763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CA52AAE8-3F3E-4A39-86AF-342EB0B9013B}"/>
              </a:ext>
            </a:extLst>
          </p:cNvPr>
          <p:cNvSpPr/>
          <p:nvPr/>
        </p:nvSpPr>
        <p:spPr>
          <a:xfrm rot="-2700000">
            <a:off x="3045307" y="1734837"/>
            <a:ext cx="715448" cy="499105"/>
          </a:xfrm>
          <a:prstGeom prst="rightArrow">
            <a:avLst/>
          </a:prstGeom>
          <a:solidFill>
            <a:srgbClr val="00BC5A"/>
          </a:solidFill>
          <a:ln>
            <a:solidFill>
              <a:srgbClr val="009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87A1C14D-D73E-414E-BAE8-BF26A8B72726}"/>
              </a:ext>
            </a:extLst>
          </p:cNvPr>
          <p:cNvSpPr/>
          <p:nvPr/>
        </p:nvSpPr>
        <p:spPr>
          <a:xfrm rot="-5400000">
            <a:off x="3047062" y="3352683"/>
            <a:ext cx="668659" cy="499105"/>
          </a:xfrm>
          <a:prstGeom prst="rightArrow">
            <a:avLst/>
          </a:prstGeom>
          <a:solidFill>
            <a:srgbClr val="00BC5A"/>
          </a:solidFill>
          <a:ln>
            <a:solidFill>
              <a:srgbClr val="009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F36DBF9F-DF47-4EE3-86A7-1DAF15FA1038}"/>
              </a:ext>
            </a:extLst>
          </p:cNvPr>
          <p:cNvSpPr/>
          <p:nvPr/>
        </p:nvSpPr>
        <p:spPr>
          <a:xfrm rot="-900000">
            <a:off x="3099351" y="4705287"/>
            <a:ext cx="715448" cy="499105"/>
          </a:xfrm>
          <a:prstGeom prst="rightArrow">
            <a:avLst/>
          </a:prstGeom>
          <a:solidFill>
            <a:srgbClr val="00BC5A"/>
          </a:solidFill>
          <a:ln>
            <a:solidFill>
              <a:srgbClr val="009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AE0BEDC-3158-4298-B455-9042078F8CF2}"/>
              </a:ext>
            </a:extLst>
          </p:cNvPr>
          <p:cNvSpPr txBox="1"/>
          <p:nvPr/>
        </p:nvSpPr>
        <p:spPr>
          <a:xfrm>
            <a:off x="3055604" y="2958865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+130 %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FF30781-C9F2-4841-BB42-962B7BB8A277}"/>
              </a:ext>
            </a:extLst>
          </p:cNvPr>
          <p:cNvSpPr txBox="1"/>
          <p:nvPr/>
        </p:nvSpPr>
        <p:spPr>
          <a:xfrm>
            <a:off x="720296" y="2587941"/>
            <a:ext cx="2170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Nachrichten“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1669677-336A-453B-8EB5-EBFAF6BEAC33}"/>
              </a:ext>
            </a:extLst>
          </p:cNvPr>
          <p:cNvSpPr txBox="1"/>
          <p:nvPr/>
        </p:nvSpPr>
        <p:spPr>
          <a:xfrm>
            <a:off x="715021" y="4067185"/>
            <a:ext cx="2170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Gesundheit“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95052E2-5DF4-44B8-9835-240AA2C04757}"/>
              </a:ext>
            </a:extLst>
          </p:cNvPr>
          <p:cNvSpPr txBox="1"/>
          <p:nvPr/>
        </p:nvSpPr>
        <p:spPr>
          <a:xfrm>
            <a:off x="702530" y="5517232"/>
            <a:ext cx="2429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Essen / Trinken“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67FAF5-EBDC-4FB8-8014-664E5ED4C529}"/>
              </a:ext>
            </a:extLst>
          </p:cNvPr>
          <p:cNvSpPr txBox="1"/>
          <p:nvPr/>
        </p:nvSpPr>
        <p:spPr>
          <a:xfrm>
            <a:off x="3520496" y="1493429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+45 %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939B4D4-26DF-4C34-96A0-32624B660B93}"/>
              </a:ext>
            </a:extLst>
          </p:cNvPr>
          <p:cNvSpPr txBox="1"/>
          <p:nvPr/>
        </p:nvSpPr>
        <p:spPr>
          <a:xfrm>
            <a:off x="3742530" y="4619251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+19 %</a:t>
            </a: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9A0A4503-2128-4A13-AF71-5491CB9C24B6}"/>
              </a:ext>
            </a:extLst>
          </p:cNvPr>
          <p:cNvSpPr/>
          <p:nvPr/>
        </p:nvSpPr>
        <p:spPr>
          <a:xfrm rot="1800000">
            <a:off x="7391723" y="3338512"/>
            <a:ext cx="715448" cy="49910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C3FC465E-718C-41CE-8431-5D63D5618623}"/>
              </a:ext>
            </a:extLst>
          </p:cNvPr>
          <p:cNvSpPr/>
          <p:nvPr/>
        </p:nvSpPr>
        <p:spPr>
          <a:xfrm rot="2100000">
            <a:off x="7366373" y="1840348"/>
            <a:ext cx="715448" cy="49910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C54485A2-B03C-482D-B871-E9BE8F2680F0}"/>
              </a:ext>
            </a:extLst>
          </p:cNvPr>
          <p:cNvSpPr/>
          <p:nvPr/>
        </p:nvSpPr>
        <p:spPr>
          <a:xfrm rot="2100000">
            <a:off x="7390131" y="4748521"/>
            <a:ext cx="715448" cy="49910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D1C6A2D-A8F8-4952-BDA2-681B1906F209}"/>
              </a:ext>
            </a:extLst>
          </p:cNvPr>
          <p:cNvSpPr txBox="1"/>
          <p:nvPr/>
        </p:nvSpPr>
        <p:spPr>
          <a:xfrm>
            <a:off x="7863639" y="228878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-37 %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0D6FA3A-AC78-40D6-A525-8548896516DB}"/>
              </a:ext>
            </a:extLst>
          </p:cNvPr>
          <p:cNvSpPr txBox="1"/>
          <p:nvPr/>
        </p:nvSpPr>
        <p:spPr>
          <a:xfrm>
            <a:off x="7846086" y="379785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-26 %</a:t>
            </a:r>
          </a:p>
        </p:txBody>
      </p:sp>
      <p:pic>
        <p:nvPicPr>
          <p:cNvPr id="1026" name="Grafik 4">
            <a:extLst>
              <a:ext uri="{FF2B5EF4-FFF2-40B4-BE49-F238E27FC236}">
                <a16:creationId xmlns:a16="http://schemas.microsoft.com/office/drawing/2014/main" id="{F43CF861-1DDC-47A7-ACF8-56997C36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stelsSmooth/>
                    </a14:imgEffect>
                    <a14:imgEffect>
                      <a14:sharpenSoften amount="3000"/>
                    </a14:imgEffect>
                    <a14:imgEffect>
                      <a14:saturation sat="0"/>
                    </a14:imgEffect>
                    <a14:imgEffect>
                      <a14:brightnessContrast bright="-2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8"/>
          <a:stretch>
            <a:fillRect/>
          </a:stretch>
        </p:blipFill>
        <p:spPr bwMode="auto">
          <a:xfrm>
            <a:off x="5858410" y="4521044"/>
            <a:ext cx="922695" cy="100451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7" name="Grafik 6">
            <a:extLst>
              <a:ext uri="{FF2B5EF4-FFF2-40B4-BE49-F238E27FC236}">
                <a16:creationId xmlns:a16="http://schemas.microsoft.com/office/drawing/2014/main" id="{C9DCEA4E-175B-4056-BC9E-46D26AED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2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5" y="4493756"/>
            <a:ext cx="1308759" cy="10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5F8981E2-8063-42C9-BA71-3E83AC2D27C3}"/>
              </a:ext>
            </a:extLst>
          </p:cNvPr>
          <p:cNvSpPr txBox="1"/>
          <p:nvPr/>
        </p:nvSpPr>
        <p:spPr>
          <a:xfrm>
            <a:off x="7846086" y="519487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-33 %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1F2CDEF-D8C8-4ED6-8BA5-B250BF82B2E4}"/>
              </a:ext>
            </a:extLst>
          </p:cNvPr>
          <p:cNvSpPr txBox="1"/>
          <p:nvPr/>
        </p:nvSpPr>
        <p:spPr>
          <a:xfrm>
            <a:off x="5220072" y="2580726"/>
            <a:ext cx="2170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Erotik“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C22ECB3-5860-4B61-BA22-78B73729BBA6}"/>
              </a:ext>
            </a:extLst>
          </p:cNvPr>
          <p:cNvSpPr txBox="1"/>
          <p:nvPr/>
        </p:nvSpPr>
        <p:spPr>
          <a:xfrm>
            <a:off x="5364414" y="4075579"/>
            <a:ext cx="2599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Reise / Touristik“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6A9383F-7D32-4D1F-8798-1360266B9ECA}"/>
              </a:ext>
            </a:extLst>
          </p:cNvPr>
          <p:cNvSpPr txBox="1"/>
          <p:nvPr/>
        </p:nvSpPr>
        <p:spPr>
          <a:xfrm>
            <a:off x="5364414" y="5517232"/>
            <a:ext cx="2599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„Thema: Sport“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0DB8B89-84F4-4492-B8C9-B4D73D439D82}"/>
              </a:ext>
            </a:extLst>
          </p:cNvPr>
          <p:cNvSpPr txBox="1"/>
          <p:nvPr/>
        </p:nvSpPr>
        <p:spPr>
          <a:xfrm>
            <a:off x="1215726" y="911321"/>
            <a:ext cx="124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9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Gewinner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EADCBCF-8D98-4726-A175-AF0235141BD0}"/>
              </a:ext>
            </a:extLst>
          </p:cNvPr>
          <p:cNvSpPr txBox="1"/>
          <p:nvPr/>
        </p:nvSpPr>
        <p:spPr>
          <a:xfrm>
            <a:off x="5744934" y="922226"/>
            <a:ext cx="112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Verlierer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B29BCF-75D4-4AC4-AE2A-ECFB3D5725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511">
            <a:off x="1448428" y="1941872"/>
            <a:ext cx="879026" cy="6686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CDC42D-C9DA-4DDC-8742-B5F48765EB4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028">
            <a:off x="1576590" y="3027304"/>
            <a:ext cx="1339919" cy="12954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CD31E-FE3D-406B-AEB5-A148486E3FFA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5714" y1="21849" x2="85714" y2="21849"/>
                        <a14:foregroundMark x1="70588" y1="44538" x2="70588" y2="44538"/>
                        <a14:foregroundMark x1="39496" y1="46218" x2="39496" y2="46218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81" y="1291424"/>
            <a:ext cx="755689" cy="7556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30049AF-7D45-4723-8A88-ECC4A050A8F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2432" y1="33613" x2="32432" y2="33613"/>
                        <a14:foregroundMark x1="81853" y1="86975" x2="81853" y2="86975"/>
                        <a14:foregroundMark x1="92664" y1="71429" x2="92664" y2="71429"/>
                        <a14:foregroundMark x1="6178" y1="70588" x2="6178" y2="70588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22" y="4685786"/>
            <a:ext cx="869150" cy="798678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B4E003F4-BDF5-4C00-8D64-CE133E5F72B1}"/>
              </a:ext>
            </a:extLst>
          </p:cNvPr>
          <p:cNvSpPr txBox="1"/>
          <p:nvPr/>
        </p:nvSpPr>
        <p:spPr>
          <a:xfrm>
            <a:off x="3006282" y="2396473"/>
            <a:ext cx="1239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6,7 Mrd. PI 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3531EF8-C696-4CBF-B717-690572257175}"/>
              </a:ext>
            </a:extLst>
          </p:cNvPr>
          <p:cNvSpPr txBox="1"/>
          <p:nvPr/>
        </p:nvSpPr>
        <p:spPr>
          <a:xfrm>
            <a:off x="3580725" y="1332033"/>
            <a:ext cx="1239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9,7 Mrd. PI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B78B41F-C71C-40AF-847E-F2E7DB8FC6AA}"/>
              </a:ext>
            </a:extLst>
          </p:cNvPr>
          <p:cNvSpPr txBox="1"/>
          <p:nvPr/>
        </p:nvSpPr>
        <p:spPr>
          <a:xfrm>
            <a:off x="3630944" y="2968982"/>
            <a:ext cx="1188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0,7 Mrd. PI 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3C3885E-4B02-4487-B9F3-33DDEF47A038}"/>
              </a:ext>
            </a:extLst>
          </p:cNvPr>
          <p:cNvSpPr txBox="1"/>
          <p:nvPr/>
        </p:nvSpPr>
        <p:spPr>
          <a:xfrm>
            <a:off x="3557737" y="4435308"/>
            <a:ext cx="1262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0,8 Mrd. PI 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5C17CE6-13EA-453E-9828-89D51B7BD84B}"/>
              </a:ext>
            </a:extLst>
          </p:cNvPr>
          <p:cNvSpPr txBox="1"/>
          <p:nvPr/>
        </p:nvSpPr>
        <p:spPr>
          <a:xfrm>
            <a:off x="7778611" y="2564827"/>
            <a:ext cx="1228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0,6 Mrd. PI 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7D205D2-C688-430C-9A3E-11E3B6A85D74}"/>
              </a:ext>
            </a:extLst>
          </p:cNvPr>
          <p:cNvSpPr txBox="1"/>
          <p:nvPr/>
        </p:nvSpPr>
        <p:spPr>
          <a:xfrm>
            <a:off x="7800984" y="4048292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0,2 Mrd. PI 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BBB6416-BF0A-4259-A70D-72ED74DDB1CA}"/>
              </a:ext>
            </a:extLst>
          </p:cNvPr>
          <p:cNvSpPr txBox="1"/>
          <p:nvPr/>
        </p:nvSpPr>
        <p:spPr>
          <a:xfrm>
            <a:off x="7758508" y="5473429"/>
            <a:ext cx="1293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Mrz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2020: 2,8 Mrd. PI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DB70C0A-6F61-4200-96BA-5031C9AF1856}"/>
              </a:ext>
            </a:extLst>
          </p:cNvPr>
          <p:cNvSpPr txBox="1"/>
          <p:nvPr/>
        </p:nvSpPr>
        <p:spPr>
          <a:xfrm>
            <a:off x="3066167" y="3984607"/>
            <a:ext cx="1188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0,3 Mrd. PI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4A8FCA5-0869-40F7-A74A-4A8ACE08B771}"/>
              </a:ext>
            </a:extLst>
          </p:cNvPr>
          <p:cNvSpPr txBox="1"/>
          <p:nvPr/>
        </p:nvSpPr>
        <p:spPr>
          <a:xfrm>
            <a:off x="3006282" y="5257985"/>
            <a:ext cx="1308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0,7 Mrd. PI 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2ECF418-26D2-4C18-970D-F89C2FF06AF8}"/>
              </a:ext>
            </a:extLst>
          </p:cNvPr>
          <p:cNvSpPr txBox="1"/>
          <p:nvPr/>
        </p:nvSpPr>
        <p:spPr>
          <a:xfrm>
            <a:off x="7419525" y="1538510"/>
            <a:ext cx="13176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0,9 Mrd. PI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346B849-9BE9-4F0F-8D82-F3AF606133D3}"/>
              </a:ext>
            </a:extLst>
          </p:cNvPr>
          <p:cNvSpPr txBox="1"/>
          <p:nvPr/>
        </p:nvSpPr>
        <p:spPr>
          <a:xfrm>
            <a:off x="7430268" y="3055870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0,3 Mrd. PI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5B4FB3C-0DD5-455E-8A8D-9DAC00C67902}"/>
              </a:ext>
            </a:extLst>
          </p:cNvPr>
          <p:cNvSpPr txBox="1"/>
          <p:nvPr/>
        </p:nvSpPr>
        <p:spPr>
          <a:xfrm>
            <a:off x="7473916" y="4403807"/>
            <a:ext cx="1174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Feb 2020: 4,1 Mrd. PI </a:t>
            </a:r>
          </a:p>
        </p:txBody>
      </p:sp>
    </p:spTree>
    <p:extLst>
      <p:ext uri="{BB962C8B-B14F-4D97-AF65-F5344CB8AC3E}">
        <p14:creationId xmlns:p14="http://schemas.microsoft.com/office/powerpoint/2010/main" val="141230451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Bildschirmpräsentation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Master_allgemein</vt:lpstr>
      <vt:lpstr>Benutzerdefiniertes Design</vt:lpstr>
      <vt:lpstr>IVW-Sonderauswertung zur Corona-Pandemie</vt:lpstr>
      <vt:lpstr>IVW-Sonderauswertung zur Corona-Pandemie</vt:lpstr>
    </vt:vector>
  </TitlesOfParts>
  <Company>keine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krieg@ivw.de</dc:creator>
  <cp:lastModifiedBy>IVW e.V.</cp:lastModifiedBy>
  <cp:revision>543</cp:revision>
  <cp:lastPrinted>2018-08-21T08:57:02Z</cp:lastPrinted>
  <dcterms:created xsi:type="dcterms:W3CDTF">2016-05-02T14:32:15Z</dcterms:created>
  <dcterms:modified xsi:type="dcterms:W3CDTF">2020-04-08T11:49:50Z</dcterms:modified>
</cp:coreProperties>
</file>